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64" r:id="rId3"/>
    <p:sldId id="263" r:id="rId4"/>
    <p:sldId id="260" r:id="rId5"/>
    <p:sldId id="261" r:id="rId6"/>
    <p:sldId id="265" r:id="rId7"/>
    <p:sldId id="269" r:id="rId8"/>
    <p:sldId id="266" r:id="rId9"/>
    <p:sldId id="262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80" d="100"/>
          <a:sy n="80" d="100"/>
        </p:scale>
        <p:origin x="-72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11.01.2023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11.01.2023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11.01.2023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11.01.2023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kk.wikipedia.org/wiki/%D0%90%D2%9B%D1%8B%D0%BD%D0%B4%D0%B0%D1%80_%D0%B0%D0%B9%D1%82%D1%8B%D1%81%D1%8B" TargetMode="External"/><Relationship Id="rId7" Type="http://schemas.openxmlformats.org/officeDocument/2006/relationships/image" Target="../media/image9.png"/><Relationship Id="rId2" Type="http://schemas.openxmlformats.org/officeDocument/2006/relationships/hyperlink" Target="http://kk.wikipedia.org/wiki/%D0%9C%D0%B8%D0%B7%D0%B0%D0%BC" TargetMode="External"/><Relationship Id="rId1" Type="http://schemas.openxmlformats.org/officeDocument/2006/relationships/slideLayout" Target="../slideLayouts/slideLayout9.xml"/><Relationship Id="rId6" Type="http://schemas.openxmlformats.org/officeDocument/2006/relationships/hyperlink" Target="http://kk.wikipedia.org/wiki/%D0%9A%D3%A9%D0%BA%D0%BF%D0%B0%D1%80" TargetMode="External"/><Relationship Id="rId5" Type="http://schemas.openxmlformats.org/officeDocument/2006/relationships/hyperlink" Target="http://kk.wikipedia.org/wiki/%D2%9A%D0%B0%D0%B7%D0%B0%D2%9B_%D0%BA%D2%AF%D1%80%D0%B5%D1%81%D1%96" TargetMode="External"/><Relationship Id="rId4" Type="http://schemas.openxmlformats.org/officeDocument/2006/relationships/hyperlink" Target="http://kk.wikipedia.org/wiki/%D0%90%D0%BB%D0%B0%D0%BC%D0%B0%D0%BD_%D0%B1%D3%99%D0%B9%D0%B3%D0%B5" TargetMode="Externa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с двумя скругленными противолежащими углами 4"/>
          <p:cNvSpPr/>
          <p:nvPr/>
        </p:nvSpPr>
        <p:spPr>
          <a:xfrm>
            <a:off x="4427984" y="116632"/>
            <a:ext cx="4608512" cy="6624736"/>
          </a:xfrm>
          <a:prstGeom prst="round2DiagRect">
            <a:avLst>
              <a:gd name="adj1" fmla="val 5886"/>
              <a:gd name="adj2" fmla="val 0"/>
            </a:avLst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22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2200" b="1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Асар</a:t>
            </a:r>
            <a:r>
              <a:rPr lang="ru-RU" sz="22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sz="2200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көпшіліктің жәрдемін пайдалану</a:t>
            </a:r>
            <a:r>
              <a:rPr lang="ru-RU" sz="22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дәстүрі.</a:t>
            </a:r>
            <a:r>
              <a:rPr lang="ru-RU" sz="22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Қазақ халқының арасында</a:t>
            </a:r>
            <a:r>
              <a:rPr lang="ru-RU" sz="22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ертеден</a:t>
            </a:r>
            <a:r>
              <a:rPr lang="ru-RU" sz="22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бар. </a:t>
            </a:r>
            <a:r>
              <a:rPr lang="ru-RU" sz="2200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Қауырт күш жұмсауды және </a:t>
            </a:r>
            <a:r>
              <a:rPr lang="ru-RU" sz="22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тез </a:t>
            </a:r>
            <a:r>
              <a:rPr lang="ru-RU" sz="2200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бітіруді</a:t>
            </a:r>
            <a:r>
              <a:rPr lang="ru-RU" sz="22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талап</a:t>
            </a:r>
            <a:r>
              <a:rPr lang="ru-RU" sz="22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ететін</a:t>
            </a:r>
            <a:r>
              <a:rPr lang="ru-RU" sz="22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жұмыс кезінде</a:t>
            </a:r>
            <a:r>
              <a:rPr lang="ru-RU" sz="22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туыстар</a:t>
            </a:r>
            <a:r>
              <a:rPr lang="ru-RU" sz="22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200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ауылдастар</a:t>
            </a:r>
            <a:r>
              <a:rPr lang="ru-RU" sz="22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мен </a:t>
            </a:r>
            <a:r>
              <a:rPr lang="ru-RU" sz="2200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руластар</a:t>
            </a:r>
            <a:r>
              <a:rPr lang="ru-RU" sz="22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200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дос-жарандар</a:t>
            </a:r>
            <a:r>
              <a:rPr lang="ru-RU" sz="22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жабыла</a:t>
            </a:r>
            <a:r>
              <a:rPr lang="ru-RU" sz="22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жұмылып</a:t>
            </a:r>
            <a:r>
              <a:rPr lang="ru-RU" sz="22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200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істі</a:t>
            </a:r>
            <a:r>
              <a:rPr lang="ru-RU" sz="22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тындырады</a:t>
            </a:r>
            <a:r>
              <a:rPr lang="ru-RU" sz="22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200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Мұндай іске</a:t>
            </a:r>
            <a:r>
              <a:rPr lang="ru-RU" sz="22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қой тоғыту, қой қырқу, </a:t>
            </a:r>
            <a:r>
              <a:rPr lang="ru-RU" sz="22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тай </a:t>
            </a:r>
            <a:r>
              <a:rPr lang="ru-RU" sz="2200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таңбалау</a:t>
            </a:r>
            <a:r>
              <a:rPr lang="ru-RU" sz="22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200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жылқы күзеу</a:t>
            </a:r>
            <a:r>
              <a:rPr lang="ru-RU" sz="22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200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үй көтеру</a:t>
            </a:r>
            <a:r>
              <a:rPr lang="ru-RU" sz="22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200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киіз</a:t>
            </a:r>
            <a:r>
              <a:rPr lang="ru-RU" sz="22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басу, </a:t>
            </a:r>
            <a:r>
              <a:rPr lang="ru-RU" sz="2200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бие</a:t>
            </a:r>
            <a:r>
              <a:rPr lang="ru-RU" sz="22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байлау</a:t>
            </a:r>
            <a:r>
              <a:rPr lang="ru-RU" sz="22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200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соғым </a:t>
            </a:r>
            <a:r>
              <a:rPr lang="ru-RU" sz="22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сою, </a:t>
            </a:r>
            <a:r>
              <a:rPr lang="ru-RU" sz="2200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егін</a:t>
            </a:r>
            <a:r>
              <a:rPr lang="ru-RU" sz="22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ору, </a:t>
            </a:r>
            <a:r>
              <a:rPr lang="ru-RU" sz="2200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шөп шабу</a:t>
            </a:r>
            <a:r>
              <a:rPr lang="ru-RU" sz="22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200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пішен</a:t>
            </a:r>
            <a:r>
              <a:rPr lang="ru-RU" sz="22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жинау</a:t>
            </a:r>
            <a:r>
              <a:rPr lang="ru-RU" sz="22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той </a:t>
            </a:r>
            <a:r>
              <a:rPr lang="ru-RU" sz="2200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жасау</a:t>
            </a:r>
            <a:r>
              <a:rPr lang="ru-RU" sz="22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ас беру, </a:t>
            </a:r>
            <a:r>
              <a:rPr lang="ru-RU" sz="2200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келін</a:t>
            </a:r>
            <a:r>
              <a:rPr lang="ru-RU" sz="22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түсіру, қыз ұзату </a:t>
            </a:r>
            <a:r>
              <a:rPr lang="ru-RU" sz="22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т.б. </a:t>
            </a:r>
            <a:r>
              <a:rPr lang="ru-RU" sz="2200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жатады</a:t>
            </a:r>
            <a:r>
              <a:rPr lang="ru-RU" sz="22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200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Үй иесі</a:t>
            </a:r>
            <a:r>
              <a:rPr lang="ru-RU" sz="22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көмекке келіп</a:t>
            </a:r>
            <a:r>
              <a:rPr lang="ru-RU" sz="22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200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қолқабыс жасағандарды тамақпен сыйлайды</a:t>
            </a:r>
            <a:r>
              <a:rPr lang="ru-RU" sz="22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200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бірақ көмек берушілер</a:t>
            </a:r>
            <a:r>
              <a:rPr lang="ru-RU" sz="22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істеген</a:t>
            </a:r>
            <a:r>
              <a:rPr lang="ru-RU" sz="22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жұмысына ақы алмайды</a:t>
            </a:r>
            <a:r>
              <a:rPr lang="ru-RU" sz="22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200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Бұл </a:t>
            </a:r>
            <a:r>
              <a:rPr lang="ru-RU" sz="22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2200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қарапайым халықтың арасындағы өзара көмектің бір</a:t>
            </a:r>
            <a:r>
              <a:rPr lang="ru-RU" sz="22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түрі.</a:t>
            </a:r>
            <a:r>
              <a:rPr lang="ru-RU" sz="22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pic>
        <p:nvPicPr>
          <p:cNvPr id="4" name="Picture 2" descr="C:\Users\lenovo\Desktop\Arai Nurai\рортгоь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88640"/>
            <a:ext cx="4176464" cy="655272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417667353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>
        <p14:flash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476672"/>
            <a:ext cx="8435280" cy="5976664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ru-RU" sz="3600" b="1" i="1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Асар</a:t>
            </a:r>
            <a:r>
              <a:rPr lang="ru-RU" sz="3600" b="1" i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i="1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алма-кезек</a:t>
            </a:r>
            <a:r>
              <a:rPr lang="ru-RU" sz="3600" b="1" i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i="1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болып</a:t>
            </a:r>
            <a:r>
              <a:rPr lang="ru-RU" sz="3600" b="1" i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i="1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тұрады.</a:t>
            </a:r>
            <a:r>
              <a:rPr lang="ru-RU" sz="3600" b="1" i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i="1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Бұған атсалыспаған адам</a:t>
            </a:r>
            <a:r>
              <a:rPr lang="ru-RU" sz="3600" b="1" i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i="1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басына</a:t>
            </a:r>
            <a:r>
              <a:rPr lang="ru-RU" sz="3600" b="1" i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i="1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іс</a:t>
            </a:r>
            <a:r>
              <a:rPr lang="ru-RU" sz="3600" b="1" i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i="1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түскенде, басқалардың жәрдемінен құр қалады.</a:t>
            </a:r>
            <a:r>
              <a:rPr lang="ru-RU" sz="3600" b="1" i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i="1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Соңғы кезде</a:t>
            </a:r>
            <a:r>
              <a:rPr lang="ru-RU" sz="3600" b="1" i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i="1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асардың мазмұны біраз</a:t>
            </a:r>
            <a:r>
              <a:rPr lang="ru-RU" sz="3600" b="1" i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i="1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өзгеріп, басқаша сипат</a:t>
            </a:r>
            <a:r>
              <a:rPr lang="ru-RU" sz="3600" b="1" i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i="1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алды</a:t>
            </a:r>
            <a:r>
              <a:rPr lang="ru-RU" sz="3600" b="1" i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3600" b="1" i="1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Мысалы</a:t>
            </a:r>
            <a:r>
              <a:rPr lang="ru-RU" sz="3600" b="1" i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3600" b="1" i="1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әкімшілік орындары</a:t>
            </a:r>
            <a:r>
              <a:rPr lang="ru-RU" sz="3600" b="1" i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i="1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асарды</a:t>
            </a:r>
            <a:r>
              <a:rPr lang="ru-RU" sz="3600" b="1" i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i="1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пайдаланып</a:t>
            </a:r>
            <a:r>
              <a:rPr lang="ru-RU" sz="3600" b="1" i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3600" b="1" i="1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сенбілік</a:t>
            </a:r>
            <a:r>
              <a:rPr lang="ru-RU" sz="3600" b="1" i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i="1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ұйымдастырып, ағаш кесу</a:t>
            </a:r>
            <a:r>
              <a:rPr lang="ru-RU" sz="3600" b="1" i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3600" b="1" i="1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қоршаған ортаны</a:t>
            </a:r>
            <a:r>
              <a:rPr lang="ru-RU" sz="3600" b="1" i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i="1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тазалау</a:t>
            </a:r>
            <a:r>
              <a:rPr lang="ru-RU" sz="3600" b="1" i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i="1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сияқты тегін</a:t>
            </a:r>
            <a:r>
              <a:rPr lang="ru-RU" sz="3600" b="1" i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i="1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жұмыстарды істетеді</a:t>
            </a:r>
            <a:r>
              <a:rPr lang="ru-RU" sz="3600" b="1" i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3600" b="1" i="1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Асар</a:t>
            </a:r>
            <a:r>
              <a:rPr lang="ru-RU" sz="3600" b="1" i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i="1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кей</a:t>
            </a:r>
            <a:r>
              <a:rPr lang="ru-RU" sz="3600" b="1" i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i="1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жерлерде</a:t>
            </a:r>
            <a:r>
              <a:rPr lang="ru-RU" sz="3600" b="1" i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«серне» </a:t>
            </a:r>
            <a:r>
              <a:rPr lang="ru-RU" sz="3600" b="1" i="1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деп</a:t>
            </a:r>
            <a:r>
              <a:rPr lang="ru-RU" sz="3600" b="1" i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те </a:t>
            </a:r>
            <a:r>
              <a:rPr lang="ru-RU" sz="3600" b="1" i="1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аталады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:dissolve/>
      </p:transition>
    </mc:Choice>
    <mc:Fallback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427984" y="188640"/>
            <a:ext cx="4536504" cy="6480720"/>
          </a:xfrm>
        </p:spPr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ru-RU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Асар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жасау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i="1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үй </a:t>
            </a:r>
            <a:r>
              <a:rPr lang="ru-RU" i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салу, </a:t>
            </a:r>
            <a:r>
              <a:rPr lang="ru-RU" i="1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қой қырқу, </a:t>
            </a:r>
            <a:r>
              <a:rPr lang="ru-RU" i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тай </a:t>
            </a:r>
            <a:r>
              <a:rPr lang="ru-RU" i="1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таңбалау</a:t>
            </a:r>
            <a:r>
              <a:rPr lang="ru-RU" i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i="1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киіз</a:t>
            </a:r>
            <a:r>
              <a:rPr lang="ru-RU" i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басу, </a:t>
            </a:r>
            <a:r>
              <a:rPr lang="ru-RU" i="1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егін</a:t>
            </a:r>
            <a:r>
              <a:rPr lang="ru-RU" i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ору, </a:t>
            </a:r>
            <a:r>
              <a:rPr lang="ru-RU" i="1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шөп шабу</a:t>
            </a:r>
            <a:r>
              <a:rPr lang="ru-RU" i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тәрізді қауырт жұмыстарды көптің күш-қайратымен, көмегімен 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тез </a:t>
            </a:r>
            <a:r>
              <a:rPr lang="ru-RU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атқару үшін ру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басының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үй иесінің ауылдастарын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туған-туыстарын шақырып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бірлесе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қимылдауын </a:t>
            </a:r>
            <a:r>
              <a:rPr lang="ru-RU" i="1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асар</a:t>
            </a:r>
            <a:r>
              <a:rPr lang="ru-RU" i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жасау</a:t>
            </a:r>
            <a:r>
              <a:rPr lang="ru-RU" i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деп</a:t>
            </a:r>
            <a:r>
              <a:rPr lang="ru-RU" i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атайды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Оның екінші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атауы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i="1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үме, </a:t>
            </a:r>
            <a:r>
              <a:rPr lang="ru-RU" i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серне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Үй иесі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жәрдемдесуге келгендерге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тамақ дайындап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сый-құрметін көрсетеді.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Асарға келгендер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атқарған жұмысына, көмегіне ақы алмайды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endParaRPr lang="ru-RU" sz="4000" b="1" dirty="0" smtClean="0">
              <a:solidFill>
                <a:schemeClr val="tx2">
                  <a:lumMod val="50000"/>
                </a:schemeClr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endParaRPr lang="ru-RU" dirty="0">
              <a:solidFill>
                <a:schemeClr val="tx2">
                  <a:lumMod val="50000"/>
                </a:schemeClr>
              </a:solidFill>
            </a:endParaRPr>
          </a:p>
        </p:txBody>
      </p:sp>
      <p:pic>
        <p:nvPicPr>
          <p:cNvPr id="4" name="Picture 3" descr="C:\Users\lenovo\Desktop\Arai Nurai\index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260648"/>
            <a:ext cx="4392488" cy="6408712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Батыс Қазақстан облысында «үме»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51520" y="1435100"/>
            <a:ext cx="3744416" cy="5162252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 fontScale="92500"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endParaRPr lang="kk-KZ" sz="1800" b="1" dirty="0" smtClean="0">
              <a:solidFill>
                <a:srgbClr val="002060"/>
              </a:solidFill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kk-KZ" sz="2400" b="1" dirty="0" smtClean="0">
                <a:solidFill>
                  <a:srgbClr val="00206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Ұжымдасып </a:t>
            </a:r>
            <a:r>
              <a:rPr lang="kk-KZ" sz="2400" b="1" dirty="0">
                <a:solidFill>
                  <a:srgbClr val="00206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жұмыс істеудің үлкен бір көрінісі деп қарауға болатын тағы бір үрдіс батыс қазақтары </a:t>
            </a:r>
            <a:r>
              <a:rPr lang="kk-KZ" sz="2400" dirty="0">
                <a:solidFill>
                  <a:schemeClr val="tx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тілінде </a:t>
            </a:r>
            <a:r>
              <a:rPr lang="kk-KZ" sz="2400" b="1" dirty="0">
                <a:solidFill>
                  <a:schemeClr val="tx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«үме» </a:t>
            </a:r>
            <a:r>
              <a:rPr lang="kk-KZ" sz="2400" b="1" dirty="0" smtClean="0">
                <a:solidFill>
                  <a:schemeClr val="tx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kk-KZ" sz="2400" b="1" dirty="0" smtClean="0">
                <a:solidFill>
                  <a:srgbClr val="00206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деп </a:t>
            </a:r>
            <a:r>
              <a:rPr lang="kk-KZ" sz="2400" b="1" dirty="0">
                <a:solidFill>
                  <a:srgbClr val="00206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аталады. </a:t>
            </a:r>
            <a:r>
              <a:rPr lang="ru-RU" sz="2400" b="1" dirty="0" err="1">
                <a:solidFill>
                  <a:srgbClr val="00206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Шөп шабу</a:t>
            </a:r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науқаны кезінде</a:t>
            </a:r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қыз-бозбаланың және әнші-жыршының </a:t>
            </a:r>
            <a:r>
              <a:rPr lang="ru-RU" sz="2400" b="1" dirty="0" err="1" smtClean="0">
                <a:solidFill>
                  <a:srgbClr val="00206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жиналаты-нына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байланысты</a:t>
            </a:r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«Үмеге келген</a:t>
            </a:r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үндемей қалмайды» деген</a:t>
            </a:r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мақал туған.</a:t>
            </a:r>
            <a:endParaRPr lang="ru-RU" sz="2400" b="1" dirty="0">
              <a:solidFill>
                <a:srgbClr val="002060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endParaRPr lang="ru-RU" sz="1800" dirty="0"/>
          </a:p>
        </p:txBody>
      </p:sp>
      <p:pic>
        <p:nvPicPr>
          <p:cNvPr id="1026" name="Picture 2" descr="C:\Users\lenovo\Desktop\Arai Nurai\images.jpe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11960" y="260648"/>
            <a:ext cx="4752528" cy="626469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5447945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:blinds dir="vert"/>
      </p:transition>
    </mc:Choice>
    <mc:Fallback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860032" y="116632"/>
            <a:ext cx="4176464" cy="1080120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/>
            <a:r>
              <a:rPr lang="kk-KZ" sz="2400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Оңтүстік өңірде «асаршы» мен «мердігерші»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860032" y="1196752"/>
            <a:ext cx="4176464" cy="5544616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fontScale="85000" lnSpcReduction="10000"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kk-KZ" sz="19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Оңтүстік өңірде «асаршы» мен «мердігерші» атаулары бір мағынада айтыла береді. </a:t>
            </a:r>
            <a:r>
              <a:rPr lang="ru-RU" sz="1900" b="1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Жұмысқа қатысушылардың жас</a:t>
            </a:r>
            <a:r>
              <a:rPr lang="ru-RU" sz="19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sz="1900" b="1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шамасы</a:t>
            </a:r>
            <a:r>
              <a:rPr lang="ru-RU" sz="19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да, </a:t>
            </a:r>
            <a:r>
              <a:rPr lang="ru-RU" sz="1900" b="1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күш қуаты тұрғысынан жұмысқа жарамдылығы </a:t>
            </a:r>
            <a:r>
              <a:rPr lang="ru-RU" sz="19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да </a:t>
            </a:r>
            <a:r>
              <a:rPr lang="ru-RU" sz="1900" b="1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ескерілді</a:t>
            </a:r>
            <a:r>
              <a:rPr lang="ru-RU" sz="19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. </a:t>
            </a:r>
            <a:r>
              <a:rPr lang="ru-RU" sz="1900" b="1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Мысалы</a:t>
            </a:r>
            <a:r>
              <a:rPr lang="ru-RU" sz="19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, </a:t>
            </a:r>
            <a:r>
              <a:rPr lang="ru-RU" sz="1900" b="1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Шу</a:t>
            </a:r>
            <a:r>
              <a:rPr lang="ru-RU" sz="19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sz="1900" b="1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бойы</a:t>
            </a:r>
            <a:r>
              <a:rPr lang="ru-RU" sz="19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sz="1900" b="1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қазақтарында дәстүр бойынша</a:t>
            </a:r>
            <a:r>
              <a:rPr lang="ru-RU" sz="19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sz="1900" b="1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қоғамдық қарекетке қатысатын </a:t>
            </a:r>
            <a:r>
              <a:rPr lang="ru-RU" sz="19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ер </a:t>
            </a:r>
            <a:r>
              <a:rPr lang="ru-RU" sz="1900" b="1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адам</a:t>
            </a:r>
            <a:r>
              <a:rPr lang="ru-RU" sz="19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sz="1900" b="1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жасы</a:t>
            </a:r>
            <a:r>
              <a:rPr lang="ru-RU" sz="19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16 </a:t>
            </a:r>
            <a:r>
              <a:rPr lang="ru-RU" sz="1900" b="1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жастан</a:t>
            </a:r>
            <a:r>
              <a:rPr lang="ru-RU" sz="19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sz="1900" b="1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төмен</a:t>
            </a:r>
            <a:r>
              <a:rPr lang="ru-RU" sz="19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, 60 </a:t>
            </a:r>
            <a:r>
              <a:rPr lang="ru-RU" sz="1900" b="1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жастан</a:t>
            </a:r>
            <a:r>
              <a:rPr lang="ru-RU" sz="19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sz="1900" b="1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жоғары болмаған</a:t>
            </a:r>
            <a:r>
              <a:rPr lang="ru-RU" sz="19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. </a:t>
            </a:r>
            <a:r>
              <a:rPr lang="ru-RU" sz="1900" b="1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Өйткені асарға қатысушы әрбір адам</a:t>
            </a:r>
            <a:r>
              <a:rPr lang="ru-RU" sz="19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sz="1900" b="1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арық бойында</a:t>
            </a:r>
            <a:r>
              <a:rPr lang="ru-RU" sz="19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sz="1900" b="1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жатқан суармалы</a:t>
            </a:r>
            <a:r>
              <a:rPr lang="ru-RU" sz="19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sz="1900" b="1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алқаптан жер</a:t>
            </a:r>
            <a:r>
              <a:rPr lang="ru-RU" sz="19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sz="1900" b="1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алуға қақысы </a:t>
            </a:r>
            <a:r>
              <a:rPr lang="ru-RU" sz="19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бар. Ал </a:t>
            </a:r>
            <a:r>
              <a:rPr lang="ru-RU" sz="1900" b="1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жерді</a:t>
            </a:r>
            <a:r>
              <a:rPr lang="ru-RU" sz="19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sz="1900" b="1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қауымның еңбекке жарамды</a:t>
            </a:r>
            <a:r>
              <a:rPr lang="ru-RU" sz="19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sz="1900" b="1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адамы</a:t>
            </a:r>
            <a:r>
              <a:rPr lang="ru-RU" sz="19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sz="1900" b="1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алу</a:t>
            </a:r>
            <a:r>
              <a:rPr lang="ru-RU" sz="19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sz="1900" b="1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тиіс</a:t>
            </a:r>
            <a:r>
              <a:rPr lang="ru-RU" sz="19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. </a:t>
            </a:r>
            <a:r>
              <a:rPr lang="ru-RU" sz="1900" b="1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Егер</a:t>
            </a:r>
            <a:r>
              <a:rPr lang="ru-RU" sz="19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sz="1900" b="1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отбасының отағасы қайтыс болса</a:t>
            </a:r>
            <a:r>
              <a:rPr lang="ru-RU" sz="19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, </a:t>
            </a:r>
            <a:r>
              <a:rPr lang="ru-RU" sz="1900" b="1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онда</a:t>
            </a:r>
            <a:r>
              <a:rPr lang="ru-RU" sz="19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sz="1900" b="1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жер</a:t>
            </a:r>
            <a:r>
              <a:rPr lang="ru-RU" sz="19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sz="1900" b="1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үлкен ұлына немесе</a:t>
            </a:r>
            <a:r>
              <a:rPr lang="ru-RU" sz="19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sz="1900" b="1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жесіріне</a:t>
            </a:r>
            <a:r>
              <a:rPr lang="ru-RU" sz="19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sz="1900" b="1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тиісті</a:t>
            </a:r>
            <a:r>
              <a:rPr lang="ru-RU" sz="19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sz="1900" b="1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болған.</a:t>
            </a:r>
            <a:r>
              <a:rPr lang="ru-RU" sz="19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sz="1900" b="1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Олар</a:t>
            </a:r>
            <a:r>
              <a:rPr lang="ru-RU" sz="19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sz="1900" b="1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маусым</a:t>
            </a:r>
            <a:r>
              <a:rPr lang="ru-RU" sz="19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sz="1900" b="1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аралығында</a:t>
            </a:r>
            <a:r>
              <a:rPr lang="ru-RU" sz="19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sz="1900" b="1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жүргізілетін</a:t>
            </a:r>
            <a:r>
              <a:rPr lang="ru-RU" sz="19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sz="1900" b="1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арықты</a:t>
            </a:r>
            <a:r>
              <a:rPr lang="ru-RU" sz="19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sz="1900" b="1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жөндеу</a:t>
            </a:r>
            <a:r>
              <a:rPr lang="ru-RU" sz="19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, </a:t>
            </a:r>
            <a:r>
              <a:rPr lang="ru-RU" sz="1900" b="1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тазалау</a:t>
            </a:r>
            <a:r>
              <a:rPr lang="ru-RU" sz="19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sz="1900" b="1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секілді</a:t>
            </a:r>
            <a:r>
              <a:rPr lang="ru-RU" sz="19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sz="1900" b="1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жұмыстарға</a:t>
            </a:r>
            <a:r>
              <a:rPr lang="ru-RU" sz="19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sz="1900" b="1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қатысуға</a:t>
            </a:r>
            <a:r>
              <a:rPr lang="ru-RU" sz="19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sz="1900" b="1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міндетті</a:t>
            </a:r>
            <a:r>
              <a:rPr lang="ru-RU" sz="19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sz="1900" b="1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болған</a:t>
            </a:r>
            <a:r>
              <a:rPr lang="ru-RU" sz="19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. </a:t>
            </a:r>
            <a:r>
              <a:rPr lang="ru-RU" sz="1900" b="1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Тіпті</a:t>
            </a:r>
            <a:r>
              <a:rPr lang="ru-RU" sz="19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sz="1900" b="1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қауым мүшесі басқа жаққа кетсе</a:t>
            </a:r>
            <a:r>
              <a:rPr lang="ru-RU" sz="19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де, </a:t>
            </a:r>
            <a:r>
              <a:rPr lang="ru-RU" sz="1900" b="1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өз тоғанының бойында</a:t>
            </a:r>
            <a:r>
              <a:rPr lang="ru-RU" sz="19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sz="1900" b="1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жатқан жерге</a:t>
            </a:r>
            <a:r>
              <a:rPr lang="ru-RU" sz="19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sz="1900" b="1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иелігін</a:t>
            </a:r>
            <a:r>
              <a:rPr lang="ru-RU" sz="19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sz="1900" b="1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сақтап </a:t>
            </a:r>
            <a:r>
              <a:rPr lang="ru-RU" sz="1900" b="1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қалды.</a:t>
            </a:r>
            <a:endParaRPr lang="ru-RU" sz="1900" b="1" dirty="0">
              <a:solidFill>
                <a:schemeClr val="tx2">
                  <a:lumMod val="50000"/>
                </a:schemeClr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endParaRPr lang="ru-RU" dirty="0"/>
          </a:p>
        </p:txBody>
      </p:sp>
      <p:pic>
        <p:nvPicPr>
          <p:cNvPr id="2050" name="Picture 2" descr="C:\Users\lenovo\Desktop\Arai Nurai\роорьт.jpe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88640"/>
            <a:ext cx="4536504" cy="648072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111943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4400">
        <p14:honeycomb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0081" y="13534"/>
            <a:ext cx="8229600" cy="940966"/>
          </a:xfrm>
        </p:spPr>
        <p:txBody>
          <a:bodyPr>
            <a:prstTxWarp prst="textPlain">
              <a:avLst>
                <a:gd name="adj" fmla="val 49278"/>
              </a:avLst>
            </a:prstTxWarp>
            <a:normAutofit fontScale="90000"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>
              <a:lnSpc>
                <a:spcPct val="115000"/>
              </a:lnSpc>
              <a:spcAft>
                <a:spcPts val="120"/>
              </a:spcAft>
            </a:pPr>
            <a:r>
              <a:rPr lang="kk-KZ" b="1" kern="1800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/>
                <a:ea typeface="Times New Roman"/>
                <a:cs typeface="Times New Roman"/>
              </a:rPr>
              <a:t/>
            </a:r>
            <a:br>
              <a:rPr lang="kk-KZ" b="1" kern="1800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/>
                <a:ea typeface="Times New Roman"/>
                <a:cs typeface="Times New Roman"/>
              </a:rPr>
            </a:br>
            <a:r>
              <a:rPr lang="kk-KZ" b="1" kern="1800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/>
                <a:ea typeface="Times New Roman"/>
                <a:cs typeface="Times New Roman"/>
              </a:rPr>
              <a:t>Сабантой</a:t>
            </a:r>
            <a:r>
              <a:rPr lang="ru-RU" sz="2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ea typeface="Calibri"/>
                <a:cs typeface="Times New Roman"/>
              </a:rPr>
              <a:t/>
            </a:r>
            <a:br>
              <a:rPr lang="ru-RU" sz="2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ea typeface="Calibri"/>
                <a:cs typeface="Times New Roman"/>
              </a:rPr>
            </a:br>
            <a:endParaRPr lang="ru-RU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323528" y="1124744"/>
            <a:ext cx="4038600" cy="5616624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 fontScale="92500"/>
          </a:bodyPr>
          <a:lstStyle/>
          <a:p>
            <a:pPr marL="0" indent="0">
              <a:lnSpc>
                <a:spcPts val="1800"/>
              </a:lnSpc>
              <a:spcBef>
                <a:spcPts val="480"/>
              </a:spcBef>
              <a:spcAft>
                <a:spcPts val="600"/>
              </a:spcAft>
              <a:buNone/>
            </a:pPr>
            <a:r>
              <a:rPr lang="kk-KZ" sz="3100" b="1" dirty="0" smtClean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  </a:t>
            </a:r>
          </a:p>
          <a:p>
            <a:pPr marL="0" indent="0">
              <a:lnSpc>
                <a:spcPts val="1800"/>
              </a:lnSpc>
              <a:spcBef>
                <a:spcPts val="480"/>
              </a:spcBef>
              <a:spcAft>
                <a:spcPts val="600"/>
              </a:spcAft>
              <a:buNone/>
            </a:pPr>
            <a:r>
              <a:rPr lang="kk-KZ" sz="3100" b="1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kk-KZ" sz="3100" b="1" dirty="0" smtClean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 </a:t>
            </a:r>
            <a:r>
              <a:rPr lang="kk-KZ" sz="2900" b="1" dirty="0" smtClean="0">
                <a:solidFill>
                  <a:srgbClr val="7030A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Сабантой</a:t>
            </a:r>
            <a:r>
              <a:rPr lang="kk-KZ" sz="2900" b="1" dirty="0">
                <a:solidFill>
                  <a:srgbClr val="7030A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 </a:t>
            </a:r>
            <a:r>
              <a:rPr lang="kk-KZ" sz="2900" b="1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— </a:t>
            </a:r>
            <a:r>
              <a:rPr lang="kk-KZ" sz="2900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түркі халықтарында </a:t>
            </a:r>
            <a:r>
              <a:rPr lang="kk-KZ" sz="2900" dirty="0" smtClean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татар</a:t>
            </a:r>
            <a:r>
              <a:rPr lang="kk-KZ" sz="2900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, башқұрт, </a:t>
            </a:r>
            <a:r>
              <a:rPr lang="kk-KZ" sz="2900" dirty="0" smtClean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қазақтарда </a:t>
            </a:r>
            <a:r>
              <a:rPr lang="kk-KZ" sz="2900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тойланатын мейрам. Егін жинау науқанынан кейін күзде өткізіледі. Сабантой мейрамы 20 ғасырдың 90-жылдарынан бастап Татарстан </a:t>
            </a:r>
            <a:r>
              <a:rPr lang="kk-KZ" sz="2900" dirty="0" smtClean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Республика-сында </a:t>
            </a:r>
            <a:r>
              <a:rPr lang="kk-KZ" sz="2900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мемлекеттік деңгейде аталып </a:t>
            </a:r>
            <a:r>
              <a:rPr lang="kk-KZ" sz="2900" dirty="0" smtClean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өтілді</a:t>
            </a:r>
            <a:r>
              <a:rPr lang="kk-KZ" sz="2900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. </a:t>
            </a:r>
            <a:r>
              <a:rPr lang="kk-KZ" sz="2900" dirty="0" smtClean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Мұнда </a:t>
            </a:r>
            <a:r>
              <a:rPr lang="kk-KZ" sz="2900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ұлттық </a:t>
            </a:r>
            <a:r>
              <a:rPr lang="kk-KZ" sz="2900" dirty="0" smtClean="0">
                <a:solidFill>
                  <a:schemeClr val="tx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спорт</a:t>
            </a:r>
            <a:r>
              <a:rPr lang="kk-KZ" sz="2900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 түрлері: </a:t>
            </a:r>
            <a:r>
              <a:rPr lang="kk-KZ" sz="2900" dirty="0" smtClean="0">
                <a:solidFill>
                  <a:schemeClr val="tx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күрес, </a:t>
            </a:r>
            <a:r>
              <a:rPr lang="kk-KZ" sz="2900" dirty="0">
                <a:solidFill>
                  <a:schemeClr val="tx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ат жарысы, </a:t>
            </a:r>
            <a:r>
              <a:rPr lang="kk-KZ" sz="2900" dirty="0" smtClean="0">
                <a:solidFill>
                  <a:schemeClr val="tx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жаяу жарыс</a:t>
            </a:r>
            <a:r>
              <a:rPr lang="kk-KZ" sz="2900" dirty="0">
                <a:solidFill>
                  <a:schemeClr val="tx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 </a:t>
            </a:r>
            <a:r>
              <a:rPr lang="kk-KZ" sz="2900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өткізіледі</a:t>
            </a:r>
            <a:r>
              <a:rPr lang="kk-KZ" sz="2900" b="1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. </a:t>
            </a:r>
            <a:r>
              <a:rPr lang="kk-KZ" sz="2300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Ұлттық киімдерін киіп шыққан жастар ана тілінде ән айтып, </a:t>
            </a:r>
            <a:r>
              <a:rPr lang="kk-KZ" sz="2300" dirty="0" smtClean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би,билейді</a:t>
            </a:r>
            <a:r>
              <a:rPr lang="kk-KZ" sz="2300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. </a:t>
            </a:r>
            <a:r>
              <a:rPr lang="kk-KZ" sz="2300" dirty="0" smtClean="0">
                <a:solidFill>
                  <a:schemeClr val="tx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Ұлттық</a:t>
            </a:r>
            <a:r>
              <a:rPr lang="kk-KZ" sz="2300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 тағамдар әзірленіп, ұмытылып бара жатқан ұлттық дәстүрлерді еске түсіріп, театрлық қойылымдар көрсетеді.</a:t>
            </a:r>
            <a:r>
              <a:rPr lang="kk-KZ" sz="2300" dirty="0">
                <a:solidFill>
                  <a:srgbClr val="000000"/>
                </a:solidFill>
                <a:latin typeface="Arial"/>
                <a:ea typeface="Times New Roman"/>
                <a:cs typeface="Times New Roman"/>
              </a:rPr>
              <a:t> </a:t>
            </a:r>
            <a:endParaRPr lang="ru-RU" sz="2300" dirty="0"/>
          </a:p>
        </p:txBody>
      </p:sp>
      <p:pic>
        <p:nvPicPr>
          <p:cNvPr id="1026" name="Picture 2" descr="C:\Documents and Settings\Lanos\Рабочий стол\этнопедагогика\434_315141420843808dc2457329bb723225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052736"/>
            <a:ext cx="4038600" cy="25452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Documents and Settings\Lanos\Рабочий стол\этнопедагогика\шз.jpe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572000" y="3645024"/>
            <a:ext cx="4104456" cy="23042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68312340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40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Documents and Settings\Lanos\Рабочий стол\096d4d6134d9001b79457ade72801f1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3528" y="260648"/>
            <a:ext cx="8568952" cy="6264696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00122501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4000">
        <p14:vortex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861048"/>
            <a:ext cx="5486400" cy="864096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lvl="0" algn="ctr">
              <a:lnSpc>
                <a:spcPts val="1800"/>
              </a:lnSpc>
              <a:spcBef>
                <a:spcPct val="20000"/>
              </a:spcBef>
              <a:spcAft>
                <a:spcPts val="720"/>
              </a:spcAft>
            </a:pPr>
            <a:r>
              <a:rPr lang="en-US" sz="2200" b="0" dirty="0" smtClean="0">
                <a:solidFill>
                  <a:srgbClr val="0645AD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/>
            </a:r>
            <a:br>
              <a:rPr lang="en-US" sz="2200" b="0" dirty="0" smtClean="0">
                <a:solidFill>
                  <a:srgbClr val="0645AD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</a:br>
            <a:r>
              <a:rPr lang="en-US" sz="2200" b="0" dirty="0">
                <a:solidFill>
                  <a:srgbClr val="0645AD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/>
            </a:r>
            <a:br>
              <a:rPr lang="en-US" sz="2200" b="0" dirty="0">
                <a:solidFill>
                  <a:srgbClr val="0645AD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</a:br>
            <a:r>
              <a:rPr lang="en-US" sz="2200" b="0" dirty="0" smtClean="0">
                <a:solidFill>
                  <a:srgbClr val="0645AD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/>
            </a:r>
            <a:br>
              <a:rPr lang="en-US" sz="2200" b="0" dirty="0" smtClean="0">
                <a:solidFill>
                  <a:srgbClr val="0645AD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</a:br>
            <a:r>
              <a:rPr lang="en-US" sz="2200" b="0" dirty="0">
                <a:solidFill>
                  <a:srgbClr val="0645AD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/>
            </a:r>
            <a:br>
              <a:rPr lang="en-US" sz="2200" b="0" dirty="0">
                <a:solidFill>
                  <a:srgbClr val="0645AD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</a:br>
            <a:r>
              <a:rPr lang="en-US" sz="2200" b="0" dirty="0" smtClean="0">
                <a:solidFill>
                  <a:srgbClr val="0645AD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/>
            </a:r>
            <a:br>
              <a:rPr lang="en-US" sz="2200" b="0" dirty="0" smtClean="0">
                <a:solidFill>
                  <a:srgbClr val="0645AD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</a:br>
            <a:r>
              <a:rPr lang="en-US" sz="2200" b="0" dirty="0">
                <a:solidFill>
                  <a:srgbClr val="0645AD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/>
            </a:r>
            <a:br>
              <a:rPr lang="en-US" sz="2200" b="0" dirty="0">
                <a:solidFill>
                  <a:srgbClr val="0645AD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</a:br>
            <a:r>
              <a:rPr lang="en-US" sz="2200" b="0" dirty="0" smtClean="0">
                <a:solidFill>
                  <a:srgbClr val="0645AD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/>
            </a:r>
            <a:br>
              <a:rPr lang="en-US" sz="2200" b="0" dirty="0" smtClean="0">
                <a:solidFill>
                  <a:srgbClr val="0645AD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</a:br>
            <a:r>
              <a:rPr lang="en-US" sz="2200" b="0" dirty="0">
                <a:solidFill>
                  <a:srgbClr val="0645AD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/>
            </a:r>
            <a:br>
              <a:rPr lang="en-US" sz="2200" b="0" dirty="0">
                <a:solidFill>
                  <a:srgbClr val="0645AD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</a:br>
            <a:r>
              <a:rPr lang="kk-KZ" sz="2200" dirty="0" smtClean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"</a:t>
            </a:r>
            <a:r>
              <a:rPr lang="kk-KZ" sz="2200" dirty="0" smtClean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  <a:hlinkClick r:id="rId2" tooltip="Мизам"/>
              </a:rPr>
              <a:t>Мизам</a:t>
            </a:r>
            <a:r>
              <a:rPr lang="kk-KZ" sz="2200" dirty="0" smtClean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"</a:t>
            </a:r>
            <a:r>
              <a:rPr lang="kk-KZ" sz="500" dirty="0" smtClean="0">
                <a:solidFill>
                  <a:srgbClr val="FF0000"/>
                </a:solidFill>
                <a:latin typeface="Arial"/>
                <a:ea typeface="Times New Roman"/>
                <a:cs typeface="Times New Roman"/>
              </a:rPr>
              <a:t>]</a:t>
            </a:r>
            <a:r>
              <a:rPr lang="kk-KZ" sz="500" dirty="0" smtClean="0">
                <a:solidFill>
                  <a:srgbClr val="000000"/>
                </a:solidFill>
                <a:latin typeface="Arial"/>
                <a:ea typeface="Times New Roman"/>
                <a:cs typeface="Times New Roman"/>
              </a:rPr>
              <a:t>я</a:t>
            </a:r>
            <a:r>
              <a:rPr lang="kk-KZ" dirty="0" smtClean="0">
                <a:solidFill>
                  <a:srgbClr val="00B05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яғни сабантой кей өңірлерде солай аталады</a:t>
            </a:r>
            <a:r>
              <a:rPr lang="ru-RU" sz="500" b="0" dirty="0">
                <a:solidFill>
                  <a:prstClr val="black"/>
                </a:solidFill>
                <a:ea typeface="Calibri"/>
                <a:cs typeface="Times New Roman"/>
              </a:rPr>
              <a:t/>
            </a:r>
            <a:br>
              <a:rPr lang="ru-RU" sz="500" b="0" dirty="0">
                <a:solidFill>
                  <a:prstClr val="black"/>
                </a:solidFill>
                <a:ea typeface="Calibri"/>
                <a:cs typeface="Times New Roman"/>
              </a:rPr>
            </a:b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83568" y="4437112"/>
            <a:ext cx="7848872" cy="2304256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fontScale="25000" lnSpcReduction="20000"/>
          </a:bodyPr>
          <a:lstStyle/>
          <a:p>
            <a:pPr>
              <a:lnSpc>
                <a:spcPts val="1800"/>
              </a:lnSpc>
              <a:spcBef>
                <a:spcPts val="480"/>
              </a:spcBef>
              <a:spcAft>
                <a:spcPts val="600"/>
              </a:spcAft>
            </a:pPr>
            <a:r>
              <a:rPr lang="kk-KZ" sz="5500" b="1" dirty="0" smtClean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  </a:t>
            </a:r>
            <a:r>
              <a:rPr lang="kk-KZ" sz="7200" b="1" dirty="0" smtClean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"</a:t>
            </a:r>
            <a:r>
              <a:rPr lang="kk-KZ" sz="7200" b="1" dirty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Мизам"</a:t>
            </a:r>
            <a:r>
              <a:rPr lang="kk-KZ" sz="7200" dirty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 - </a:t>
            </a:r>
            <a:r>
              <a:rPr lang="kk-KZ" sz="7200" b="1" dirty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Күн мен Түннің күз айында теңелу сәтіне орай тойланатын жалпыхалықтық мереке. "Мал баққандікі, отын шапқандікі" демекші, ол малға - мал, жанға - жан қосып, ала жаздай арқа еті арша, борбай еті борша болып еңбектенген бағбандар мен диқандардың құрметіне арналған той. "Еңбек етсең </a:t>
            </a:r>
            <a:r>
              <a:rPr lang="kk-KZ" sz="7200" b="1" dirty="0" smtClean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емерсің</a:t>
            </a:r>
            <a:r>
              <a:rPr lang="kk-KZ" sz="7200" b="1" dirty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" дегендей, шаруалар жыл бойы төккен терінің зейнетін тек күзде көрмек.</a:t>
            </a:r>
            <a:br>
              <a:rPr lang="kk-KZ" sz="7200" b="1" dirty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</a:br>
            <a:r>
              <a:rPr lang="kk-KZ" sz="7200" b="1" dirty="0" smtClean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  Сондай-ақ </a:t>
            </a:r>
            <a:r>
              <a:rPr lang="kk-KZ" sz="7200" b="1" dirty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күздің қоңыр күндерінде қазақ елінің алты алаштан азамат шақыртып, ас беретін дәстүрі де бар. Әдетте, аста </a:t>
            </a:r>
            <a:r>
              <a:rPr lang="kk-KZ" sz="7200" b="1" dirty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  <a:hlinkClick r:id="rId3" tooltip="Ақындар айтысы"/>
              </a:rPr>
              <a:t>ақындар айтысы</a:t>
            </a:r>
            <a:r>
              <a:rPr lang="kk-KZ" sz="7200" b="1" dirty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, </a:t>
            </a:r>
            <a:r>
              <a:rPr lang="kk-KZ" sz="7200" b="1" dirty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  <a:hlinkClick r:id="rId4" tooltip="Аламан бәйге"/>
              </a:rPr>
              <a:t>аламан бәйге</a:t>
            </a:r>
            <a:r>
              <a:rPr lang="kk-KZ" sz="7200" b="1" dirty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, </a:t>
            </a:r>
            <a:r>
              <a:rPr lang="kk-KZ" sz="7200" b="1" dirty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  <a:hlinkClick r:id="rId5" tooltip="Қазақ күресі"/>
              </a:rPr>
              <a:t>қазақ күресі</a:t>
            </a:r>
            <a:r>
              <a:rPr lang="kk-KZ" sz="7200" b="1" dirty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,</a:t>
            </a:r>
            <a:r>
              <a:rPr lang="kk-KZ" sz="7200" b="1" dirty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  <a:hlinkClick r:id="rId6" tooltip="Көкпар"/>
              </a:rPr>
              <a:t>көкпар</a:t>
            </a:r>
            <a:r>
              <a:rPr lang="kk-KZ" sz="7200" b="1" dirty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 ұйымдастырылады.</a:t>
            </a:r>
            <a:endParaRPr lang="ru-RU" sz="7200" b="1" dirty="0">
              <a:solidFill>
                <a:srgbClr val="FF0000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endParaRPr lang="ru-RU" dirty="0"/>
          </a:p>
        </p:txBody>
      </p:sp>
      <p:pic>
        <p:nvPicPr>
          <p:cNvPr id="1026" name="Picture 2" descr="C:\Documents and Settings\Lanos\Рабочий стол\кушти-сурет.png"/>
          <p:cNvPicPr>
            <a:picLocks noGrp="1" noChangeAspect="1" noChangeArrowheads="1"/>
          </p:cNvPicPr>
          <p:nvPr>
            <p:ph type="pic" idx="1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6250" r="6250"/>
          <a:stretch>
            <a:fillRect/>
          </a:stretch>
        </p:blipFill>
        <p:spPr bwMode="auto">
          <a:xfrm>
            <a:off x="1763713" y="188913"/>
            <a:ext cx="5486400" cy="3600127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32991607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000">
        <p14:shred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683568" y="2420888"/>
            <a:ext cx="8229600" cy="1872208"/>
          </a:xfrm>
        </p:spPr>
        <p:txBody>
          <a:bodyPr>
            <a:prstTxWarp prst="textChevronInverted">
              <a:avLst/>
            </a:prstTxWarp>
            <a:scene3d>
              <a:camera prst="perspectiveBelow"/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r>
              <a:rPr lang="ru-RU" b="1" cap="all" dirty="0" err="1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  <a:reflection blurRad="6350" stA="60000" endA="900" endPos="60000" dist="60007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Назарлары</a:t>
            </a:r>
            <a:r>
              <a:rPr lang="kk-KZ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  <a:reflection blurRad="6350" stA="60000" endA="900" endPos="60000" dist="60007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ң</a:t>
            </a:r>
            <a:r>
              <a:rPr lang="ru-RU" b="1" cap="all" dirty="0" err="1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  <a:reflection blurRad="6350" stA="60000" endA="900" endPos="60000" dist="60007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ызға рахмет</a:t>
            </a:r>
            <a:r>
              <a:rPr lang="ru-RU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  <a:reflection blurRad="6350" stA="60000" endA="900" endPos="60000" dist="60007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!</a:t>
            </a:r>
            <a:endParaRPr lang="ru-RU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outerShdw blurRad="50800" dist="38100" dir="18900000" algn="bl" rotWithShape="0">
                  <a:prstClr val="black">
                    <a:alpha val="40000"/>
                  </a:prstClr>
                </a:outerShdw>
                <a:reflection blurRad="6350" stA="60000" endA="900" endPos="60000" dist="60007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800">
        <p14:flythrough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119</TotalTime>
  <Words>438</Words>
  <Application>Microsoft Office PowerPoint</Application>
  <PresentationFormat>Экран (4:3)</PresentationFormat>
  <Paragraphs>14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Слайд 1</vt:lpstr>
      <vt:lpstr>Слайд 2</vt:lpstr>
      <vt:lpstr>Слайд 3</vt:lpstr>
      <vt:lpstr>Батыс Қазақстан облысында «үме»</vt:lpstr>
      <vt:lpstr>Оңтүстік өңірде «асаршы» мен «мердігерші»</vt:lpstr>
      <vt:lpstr> Сабантой </vt:lpstr>
      <vt:lpstr>Слайд 7</vt:lpstr>
      <vt:lpstr>        "Мизам"]яяғни сабантой кей өңірлерде солай аталады </vt:lpstr>
      <vt:lpstr>Назарларыңызға рахмет!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Олег</dc:creator>
  <cp:lastModifiedBy>admin</cp:lastModifiedBy>
  <cp:revision>21</cp:revision>
  <dcterms:created xsi:type="dcterms:W3CDTF">2012-08-01T10:59:38Z</dcterms:created>
  <dcterms:modified xsi:type="dcterms:W3CDTF">2023-01-10T19:51:46Z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XPowerLiteLastOptimized">
    <vt:lpwstr>601040</vt:lpwstr>
  </property>
  <property fmtid="{D5CDD505-2E9C-101B-9397-08002B2CF9AE}" pid="3" name="NXPowerLiteSettings">
    <vt:lpwstr>F7000400038000</vt:lpwstr>
  </property>
  <property fmtid="{D5CDD505-2E9C-101B-9397-08002B2CF9AE}" pid="4" name="NXPowerLiteVersion">
    <vt:lpwstr>D5.0.3</vt:lpwstr>
  </property>
</Properties>
</file>